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627A"/>
    <a:srgbClr val="0A9067"/>
    <a:srgbClr val="94D242"/>
    <a:srgbClr val="A9C8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jpe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2A4B97E1-35BE-457B-B2FA-65F95AE6578E}" type="datetimeFigureOut">
              <a:rPr lang="en-US" smtClean="0"/>
              <a:t>10/19/2021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8180348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B97E1-35BE-457B-B2FA-65F95AE6578E}" type="datetimeFigureOut">
              <a:rPr lang="en-US" smtClean="0"/>
              <a:t>10/19/2021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233390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B97E1-35BE-457B-B2FA-65F95AE6578E}" type="datetimeFigureOut">
              <a:rPr lang="en-US" smtClean="0"/>
              <a:t>10/19/2021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900858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4B97E1-35BE-457B-B2FA-65F95AE6578E}" type="datetimeFigureOut">
              <a:rPr lang="en-US" smtClean="0"/>
              <a:t>10/19/2021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1865347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2A4B97E1-35BE-457B-B2FA-65F95AE6578E}" type="datetimeFigureOut">
              <a:rPr lang="en-US" smtClean="0"/>
              <a:t>10/19/2021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75137048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2A4B97E1-35BE-457B-B2FA-65F95AE6578E}" type="datetimeFigureOut">
              <a:rPr lang="en-US" smtClean="0"/>
              <a:t>10/19/2021</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1291206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2A4B97E1-35BE-457B-B2FA-65F95AE6578E}" type="datetimeFigureOut">
              <a:rPr lang="en-US" smtClean="0"/>
              <a:t>10/19/2021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4A010D-FEB4-43B7-A23E-83CFD839BC01}"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14438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4B97E1-35BE-457B-B2FA-65F95AE6578E}" type="datetimeFigureOut">
              <a:rPr lang="en-US" smtClean="0"/>
              <a:t>10/19/2021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2187154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4B97E1-35BE-457B-B2FA-65F95AE6578E}" type="datetimeFigureOut">
              <a:rPr lang="en-US" smtClean="0"/>
              <a:t>10/19/2021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3833368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2A4B97E1-35BE-457B-B2FA-65F95AE6578E}" type="datetimeFigureOut">
              <a:rPr lang="en-US" smtClean="0"/>
              <a:t>10/19/2021</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538201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2A4B97E1-35BE-457B-B2FA-65F95AE6578E}" type="datetimeFigureOut">
              <a:rPr lang="en-US" smtClean="0"/>
              <a:t>10/19/2021</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294A010D-FEB4-43B7-A23E-83CFD839BC01}" type="slidenum">
              <a:rPr lang="en-US" smtClean="0"/>
              <a:t>‹#›</a:t>
            </a:fld>
            <a:endParaRPr lang="en-US"/>
          </a:p>
        </p:txBody>
      </p:sp>
    </p:spTree>
    <p:extLst>
      <p:ext uri="{BB962C8B-B14F-4D97-AF65-F5344CB8AC3E}">
        <p14:creationId xmlns:p14="http://schemas.microsoft.com/office/powerpoint/2010/main" val="3740354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2A4B97E1-35BE-457B-B2FA-65F95AE6578E}" type="datetimeFigureOut">
              <a:rPr lang="en-US" smtClean="0"/>
              <a:t>10/19/2021</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294A010D-FEB4-43B7-A23E-83CFD839BC01}" type="slidenum">
              <a:rPr lang="en-US" smtClean="0"/>
              <a:t>‹#›</a:t>
            </a:fld>
            <a:endParaRPr lang="en-US"/>
          </a:p>
        </p:txBody>
      </p:sp>
    </p:spTree>
    <p:extLst>
      <p:ext uri="{BB962C8B-B14F-4D97-AF65-F5344CB8AC3E}">
        <p14:creationId xmlns:p14="http://schemas.microsoft.com/office/powerpoint/2010/main" val="4516872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12B85-4D4E-416D-BACF-4DA71B9CC39E}"/>
              </a:ext>
            </a:extLst>
          </p:cNvPr>
          <p:cNvSpPr>
            <a:spLocks noGrp="1"/>
          </p:cNvSpPr>
          <p:nvPr>
            <p:ph type="ctrTitle"/>
          </p:nvPr>
        </p:nvSpPr>
        <p:spPr/>
        <p:txBody>
          <a:bodyPr/>
          <a:lstStyle/>
          <a:p>
            <a:r>
              <a:rPr lang="en-US" dirty="0"/>
              <a:t>Mood Board</a:t>
            </a:r>
          </a:p>
        </p:txBody>
      </p:sp>
      <p:sp>
        <p:nvSpPr>
          <p:cNvPr id="3" name="Subtitle 2">
            <a:extLst>
              <a:ext uri="{FF2B5EF4-FFF2-40B4-BE49-F238E27FC236}">
                <a16:creationId xmlns:a16="http://schemas.microsoft.com/office/drawing/2014/main" id="{C5D20972-77CD-422E-AEF6-490623BDEACE}"/>
              </a:ext>
            </a:extLst>
          </p:cNvPr>
          <p:cNvSpPr>
            <a:spLocks noGrp="1"/>
          </p:cNvSpPr>
          <p:nvPr>
            <p:ph type="subTitle" idx="1"/>
          </p:nvPr>
        </p:nvSpPr>
        <p:spPr/>
        <p:txBody>
          <a:bodyPr/>
          <a:lstStyle/>
          <a:p>
            <a:r>
              <a:rPr lang="en-US" dirty="0"/>
              <a:t>Noah Stachera </a:t>
            </a:r>
          </a:p>
        </p:txBody>
      </p:sp>
    </p:spTree>
    <p:extLst>
      <p:ext uri="{BB962C8B-B14F-4D97-AF65-F5344CB8AC3E}">
        <p14:creationId xmlns:p14="http://schemas.microsoft.com/office/powerpoint/2010/main" val="22838218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8" name="Picture Placeholder 7" descr="A picture containing indoor, ceiling&#10;&#10;Description automatically generated">
            <a:extLst>
              <a:ext uri="{FF2B5EF4-FFF2-40B4-BE49-F238E27FC236}">
                <a16:creationId xmlns:a16="http://schemas.microsoft.com/office/drawing/2014/main" id="{61782079-2950-458B-9258-EA3CAFFC9DF3}"/>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r="38175"/>
          <a:stretch/>
        </p:blipFill>
        <p:spPr>
          <a:xfrm>
            <a:off x="20" y="10"/>
            <a:ext cx="7537684" cy="6857990"/>
          </a:xfrm>
          <a:prstGeom prst="rect">
            <a:avLst/>
          </a:prstGeom>
        </p:spPr>
      </p:pic>
      <p:sp>
        <p:nvSpPr>
          <p:cNvPr id="2" name="Title 1">
            <a:extLst>
              <a:ext uri="{FF2B5EF4-FFF2-40B4-BE49-F238E27FC236}">
                <a16:creationId xmlns:a16="http://schemas.microsoft.com/office/drawing/2014/main" id="{11734F85-161E-4327-9D2F-9B96AA81FA05}"/>
              </a:ext>
            </a:extLst>
          </p:cNvPr>
          <p:cNvSpPr>
            <a:spLocks noGrp="1"/>
          </p:cNvSpPr>
          <p:nvPr>
            <p:ph type="title"/>
          </p:nvPr>
        </p:nvSpPr>
        <p:spPr>
          <a:xfrm>
            <a:off x="804672" y="2844368"/>
            <a:ext cx="5928360" cy="1188720"/>
          </a:xfrm>
          <a:solidFill>
            <a:schemeClr val="bg1">
              <a:alpha val="80000"/>
            </a:schemeClr>
          </a:solidFill>
          <a:ln>
            <a:solidFill>
              <a:schemeClr val="tx1">
                <a:lumMod val="75000"/>
                <a:lumOff val="25000"/>
              </a:schemeClr>
            </a:solidFill>
          </a:ln>
        </p:spPr>
        <p:txBody>
          <a:bodyPr vert="horz" lIns="182880" tIns="182880" rIns="182880" bIns="182880" rtlCol="0" anchor="ctr">
            <a:normAutofit/>
          </a:bodyPr>
          <a:lstStyle/>
          <a:p>
            <a:r>
              <a:rPr lang="en-US" sz="2800" dirty="0">
                <a:solidFill>
                  <a:schemeClr val="tx1">
                    <a:lumMod val="85000"/>
                    <a:lumOff val="15000"/>
                  </a:schemeClr>
                </a:solidFill>
              </a:rPr>
              <a:t>Setting</a:t>
            </a:r>
          </a:p>
        </p:txBody>
      </p:sp>
      <p:sp>
        <p:nvSpPr>
          <p:cNvPr id="13" name="Rectangle 12">
            <a:extLst>
              <a:ext uri="{FF2B5EF4-FFF2-40B4-BE49-F238E27FC236}">
                <a16:creationId xmlns:a16="http://schemas.microsoft.com/office/drawing/2014/main" id="{9291BAA3-FE23-4A48-BA9E-EF0D56A833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6740"/>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a:extLst>
              <a:ext uri="{FF2B5EF4-FFF2-40B4-BE49-F238E27FC236}">
                <a16:creationId xmlns:a16="http://schemas.microsoft.com/office/drawing/2014/main" id="{B14617D7-20F8-443F-B36A-12EE04BC98EF}"/>
              </a:ext>
            </a:extLst>
          </p:cNvPr>
          <p:cNvSpPr>
            <a:spLocks noGrp="1"/>
          </p:cNvSpPr>
          <p:nvPr>
            <p:ph type="body" sz="half" idx="2"/>
          </p:nvPr>
        </p:nvSpPr>
        <p:spPr>
          <a:xfrm>
            <a:off x="8171447" y="1578531"/>
            <a:ext cx="3386809" cy="3373755"/>
          </a:xfrm>
        </p:spPr>
        <p:txBody>
          <a:bodyPr vert="horz" lIns="91440" tIns="45720" rIns="91440" bIns="45720" rtlCol="0" anchor="ctr">
            <a:noAutofit/>
          </a:bodyPr>
          <a:lstStyle/>
          <a:p>
            <a:pPr indent="-228600" algn="l">
              <a:lnSpc>
                <a:spcPct val="200000"/>
              </a:lnSpc>
              <a:buFont typeface="Arial" panose="020B0604020202020204" pitchFamily="34" charset="0"/>
              <a:buChar char="•"/>
            </a:pPr>
            <a:r>
              <a:rPr lang="en-US" sz="1600" dirty="0"/>
              <a:t>Most of the video is going to take place in a house or some small caved in area to simulate the idea that someone can’t get out even though they want to leave. The world around him or the things he interacts with, the people that he wants to detach from in his life, are in this enclosed location. </a:t>
            </a:r>
          </a:p>
        </p:txBody>
      </p:sp>
    </p:spTree>
    <p:extLst>
      <p:ext uri="{BB962C8B-B14F-4D97-AF65-F5344CB8AC3E}">
        <p14:creationId xmlns:p14="http://schemas.microsoft.com/office/powerpoint/2010/main" val="461007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56B52-006B-4DA5-8A3C-4D7D98C68515}"/>
              </a:ext>
            </a:extLst>
          </p:cNvPr>
          <p:cNvSpPr>
            <a:spLocks noGrp="1"/>
          </p:cNvSpPr>
          <p:nvPr>
            <p:ph type="title"/>
          </p:nvPr>
        </p:nvSpPr>
        <p:spPr>
          <a:xfrm>
            <a:off x="842772" y="555117"/>
            <a:ext cx="3849624" cy="1188720"/>
          </a:xfrm>
        </p:spPr>
        <p:txBody>
          <a:bodyPr vert="horz" lIns="182880" tIns="182880" rIns="182880" bIns="182880" rtlCol="0" anchor="ctr">
            <a:normAutofit/>
          </a:bodyPr>
          <a:lstStyle/>
          <a:p>
            <a:r>
              <a:rPr lang="en-US" sz="2800" dirty="0"/>
              <a:t>Camera Angles</a:t>
            </a:r>
          </a:p>
        </p:txBody>
      </p:sp>
      <p:sp>
        <p:nvSpPr>
          <p:cNvPr id="4" name="Text Placeholder 3">
            <a:extLst>
              <a:ext uri="{FF2B5EF4-FFF2-40B4-BE49-F238E27FC236}">
                <a16:creationId xmlns:a16="http://schemas.microsoft.com/office/drawing/2014/main" id="{4225D9D2-A35E-459E-A89A-6235F2B9F4A0}"/>
              </a:ext>
            </a:extLst>
          </p:cNvPr>
          <p:cNvSpPr>
            <a:spLocks noGrp="1"/>
          </p:cNvSpPr>
          <p:nvPr>
            <p:ph type="body" sz="half" idx="2"/>
          </p:nvPr>
        </p:nvSpPr>
        <p:spPr>
          <a:xfrm>
            <a:off x="757047" y="2219325"/>
            <a:ext cx="3849624" cy="4238625"/>
          </a:xfrm>
        </p:spPr>
        <p:txBody>
          <a:bodyPr vert="horz" lIns="91440" tIns="45720" rIns="91440" bIns="45720" rtlCol="0">
            <a:normAutofit lnSpcReduction="10000"/>
          </a:bodyPr>
          <a:lstStyle/>
          <a:p>
            <a:pPr marL="57150" indent="-228600" algn="l">
              <a:buFont typeface="Arial" panose="020B0604020202020204" pitchFamily="34" charset="0"/>
              <a:buChar char="•"/>
            </a:pPr>
            <a:r>
              <a:rPr lang="en-US" sz="2000" dirty="0">
                <a:solidFill>
                  <a:schemeClr val="tx1">
                    <a:lumMod val="85000"/>
                    <a:lumOff val="15000"/>
                  </a:schemeClr>
                </a:solidFill>
              </a:rPr>
              <a:t>Tracking shots </a:t>
            </a:r>
          </a:p>
          <a:p>
            <a:pPr marL="514350" lvl="1" indent="-228600">
              <a:buFont typeface="Arial" panose="020B0604020202020204" pitchFamily="34" charset="0"/>
              <a:buChar char="•"/>
            </a:pPr>
            <a:r>
              <a:rPr lang="en-US" dirty="0"/>
              <a:t>(to follow the movements of the character)</a:t>
            </a:r>
            <a:endParaRPr lang="en-US" dirty="0">
              <a:solidFill>
                <a:schemeClr val="tx1">
                  <a:lumMod val="85000"/>
                  <a:lumOff val="15000"/>
                </a:schemeClr>
              </a:solidFill>
            </a:endParaRPr>
          </a:p>
          <a:p>
            <a:pPr algn="l"/>
            <a:r>
              <a:rPr lang="en-US" sz="2000" dirty="0">
                <a:solidFill>
                  <a:schemeClr val="tx1">
                    <a:lumMod val="85000"/>
                    <a:lumOff val="15000"/>
                  </a:schemeClr>
                </a:solidFill>
              </a:rPr>
              <a:t>    Roll shots</a:t>
            </a:r>
          </a:p>
          <a:p>
            <a:pPr marL="514350" lvl="1" indent="-228600">
              <a:buFont typeface="Arial" panose="020B0604020202020204" pitchFamily="34" charset="0"/>
              <a:buChar char="•"/>
            </a:pPr>
            <a:r>
              <a:rPr lang="en-US" dirty="0"/>
              <a:t>(I want to get the entire enclosure area  around the character in frame, plus the roll gives it more of an emotional state.)</a:t>
            </a:r>
          </a:p>
          <a:p>
            <a:pPr marL="285750" lvl="1"/>
            <a:r>
              <a:rPr lang="en-US" sz="2000" dirty="0"/>
              <a:t>Dolly and Pedestal shots </a:t>
            </a:r>
          </a:p>
          <a:p>
            <a:pPr marL="285750" lvl="1"/>
            <a:r>
              <a:rPr lang="en-US" sz="2000" dirty="0"/>
              <a:t>   </a:t>
            </a:r>
            <a:r>
              <a:rPr lang="en-US" dirty="0"/>
              <a:t>(reveals objects and other props) </a:t>
            </a:r>
          </a:p>
          <a:p>
            <a:pPr marL="285750" lvl="1"/>
            <a:r>
              <a:rPr lang="en-US" sz="2000" dirty="0"/>
              <a:t>Pan shots and Stills (TBD)</a:t>
            </a:r>
          </a:p>
          <a:p>
            <a:pPr marL="285750" lvl="1"/>
            <a:endParaRPr lang="en-US" sz="2000" dirty="0"/>
          </a:p>
          <a:p>
            <a:pPr marL="514350" lvl="1" indent="-228600">
              <a:buFont typeface="Arial" panose="020B0604020202020204" pitchFamily="34" charset="0"/>
              <a:buChar char="•"/>
            </a:pPr>
            <a:endParaRPr lang="en-US" dirty="0"/>
          </a:p>
          <a:p>
            <a:pPr marL="57150" indent="-228600" algn="l">
              <a:buFont typeface="Arial" panose="020B0604020202020204" pitchFamily="34" charset="0"/>
              <a:buChar char="•"/>
            </a:pPr>
            <a:r>
              <a:rPr lang="en-US" dirty="0">
                <a:solidFill>
                  <a:schemeClr val="tx1">
                    <a:lumMod val="85000"/>
                    <a:lumOff val="15000"/>
                  </a:schemeClr>
                </a:solidFill>
              </a:rPr>
              <a:t> </a:t>
            </a:r>
          </a:p>
          <a:p>
            <a:pPr marL="57150" indent="-228600" algn="l">
              <a:buFont typeface="Arial" panose="020B0604020202020204" pitchFamily="34" charset="0"/>
              <a:buChar char="•"/>
            </a:pPr>
            <a:endParaRPr lang="en-US" dirty="0">
              <a:solidFill>
                <a:schemeClr val="tx1">
                  <a:lumMod val="85000"/>
                  <a:lumOff val="15000"/>
                </a:schemeClr>
              </a:solidFill>
            </a:endParaRPr>
          </a:p>
          <a:p>
            <a:pPr marL="514350" lvl="1" indent="-228600">
              <a:buFont typeface="Arial" panose="020B0604020202020204" pitchFamily="34" charset="0"/>
              <a:buChar char="•"/>
            </a:pPr>
            <a:endParaRPr lang="en-US" dirty="0"/>
          </a:p>
        </p:txBody>
      </p:sp>
      <p:pic>
        <p:nvPicPr>
          <p:cNvPr id="1026" name="Picture 2" descr="Chungking Express (Film Blog #1 by Andres Baca) | Electric Shadows (a film  blog) by Andres Baca">
            <a:extLst>
              <a:ext uri="{FF2B5EF4-FFF2-40B4-BE49-F238E27FC236}">
                <a16:creationId xmlns:a16="http://schemas.microsoft.com/office/drawing/2014/main" id="{89E47261-446B-41A6-B282-E715438DE8B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0027"/>
          <a:stretch/>
        </p:blipFill>
        <p:spPr bwMode="auto">
          <a:xfrm>
            <a:off x="5476568" y="-1"/>
            <a:ext cx="6723532" cy="319568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Placeholder 5" descr="A picture containing indoor, wall, person&#10;&#10;Description automatically generated">
            <a:extLst>
              <a:ext uri="{FF2B5EF4-FFF2-40B4-BE49-F238E27FC236}">
                <a16:creationId xmlns:a16="http://schemas.microsoft.com/office/drawing/2014/main" id="{828E2D93-B82F-4E01-A150-994CBEAEE6B1}"/>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t="10025" r="2" b="2"/>
          <a:stretch/>
        </p:blipFill>
        <p:spPr>
          <a:xfrm>
            <a:off x="5452903" y="3447288"/>
            <a:ext cx="6739097" cy="3410712"/>
          </a:xfrm>
          <a:prstGeom prst="rect">
            <a:avLst/>
          </a:prstGeom>
        </p:spPr>
      </p:pic>
    </p:spTree>
    <p:extLst>
      <p:ext uri="{BB962C8B-B14F-4D97-AF65-F5344CB8AC3E}">
        <p14:creationId xmlns:p14="http://schemas.microsoft.com/office/powerpoint/2010/main" val="1310551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0" name="Picture Placeholder 9" descr="A window in a dark room&#10;&#10;Description automatically generated with medium confidence">
            <a:extLst>
              <a:ext uri="{FF2B5EF4-FFF2-40B4-BE49-F238E27FC236}">
                <a16:creationId xmlns:a16="http://schemas.microsoft.com/office/drawing/2014/main" id="{D0A96160-EF75-4B5B-9300-96DB0BFAAD9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32062" r="6114"/>
          <a:stretch/>
        </p:blipFill>
        <p:spPr>
          <a:xfrm>
            <a:off x="20" y="10"/>
            <a:ext cx="7537684" cy="6857990"/>
          </a:xfrm>
          <a:prstGeom prst="rect">
            <a:avLst/>
          </a:prstGeom>
        </p:spPr>
      </p:pic>
      <p:sp>
        <p:nvSpPr>
          <p:cNvPr id="2" name="Title 1">
            <a:extLst>
              <a:ext uri="{FF2B5EF4-FFF2-40B4-BE49-F238E27FC236}">
                <a16:creationId xmlns:a16="http://schemas.microsoft.com/office/drawing/2014/main" id="{0B1FE150-B866-4837-B161-1B3DC175B78A}"/>
              </a:ext>
            </a:extLst>
          </p:cNvPr>
          <p:cNvSpPr>
            <a:spLocks noGrp="1"/>
          </p:cNvSpPr>
          <p:nvPr>
            <p:ph type="title"/>
          </p:nvPr>
        </p:nvSpPr>
        <p:spPr>
          <a:xfrm>
            <a:off x="804682" y="1146048"/>
            <a:ext cx="5928360" cy="1228928"/>
          </a:xfrm>
          <a:solidFill>
            <a:schemeClr val="bg1">
              <a:alpha val="80000"/>
            </a:schemeClr>
          </a:solidFill>
          <a:ln>
            <a:solidFill>
              <a:schemeClr val="tx1">
                <a:lumMod val="75000"/>
                <a:lumOff val="25000"/>
              </a:schemeClr>
            </a:solidFill>
          </a:ln>
        </p:spPr>
        <p:txBody>
          <a:bodyPr vert="horz" lIns="182880" tIns="182880" rIns="182880" bIns="182880" rtlCol="0" anchor="ctr">
            <a:normAutofit/>
          </a:bodyPr>
          <a:lstStyle/>
          <a:p>
            <a:r>
              <a:rPr lang="en-US" sz="2800" dirty="0">
                <a:solidFill>
                  <a:schemeClr val="tx1">
                    <a:lumMod val="85000"/>
                    <a:lumOff val="15000"/>
                  </a:schemeClr>
                </a:solidFill>
              </a:rPr>
              <a:t>Lighting </a:t>
            </a:r>
          </a:p>
        </p:txBody>
      </p:sp>
      <p:sp>
        <p:nvSpPr>
          <p:cNvPr id="15" name="Rectangle 14">
            <a:extLst>
              <a:ext uri="{FF2B5EF4-FFF2-40B4-BE49-F238E27FC236}">
                <a16:creationId xmlns:a16="http://schemas.microsoft.com/office/drawing/2014/main" id="{9291BAA3-FE23-4A48-BA9E-EF0D56A833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6740"/>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a:extLst>
              <a:ext uri="{FF2B5EF4-FFF2-40B4-BE49-F238E27FC236}">
                <a16:creationId xmlns:a16="http://schemas.microsoft.com/office/drawing/2014/main" id="{96176FA3-402E-49F8-8BDB-D4B82DDCFF0E}"/>
              </a:ext>
            </a:extLst>
          </p:cNvPr>
          <p:cNvSpPr>
            <a:spLocks noGrp="1"/>
          </p:cNvSpPr>
          <p:nvPr>
            <p:ph type="body" sz="half" idx="2"/>
          </p:nvPr>
        </p:nvSpPr>
        <p:spPr>
          <a:xfrm>
            <a:off x="8242273" y="973600"/>
            <a:ext cx="3374136" cy="4924280"/>
          </a:xfrm>
        </p:spPr>
        <p:txBody>
          <a:bodyPr vert="horz" lIns="91440" tIns="45720" rIns="91440" bIns="45720" rtlCol="0" anchor="ctr">
            <a:normAutofit fontScale="85000" lnSpcReduction="10000"/>
          </a:bodyPr>
          <a:lstStyle/>
          <a:p>
            <a:pPr indent="-228600" algn="l">
              <a:lnSpc>
                <a:spcPct val="200000"/>
              </a:lnSpc>
              <a:buFont typeface="Arial" panose="020B0604020202020204" pitchFamily="34" charset="0"/>
              <a:buChar char="•"/>
            </a:pPr>
            <a:r>
              <a:rPr lang="en-US" sz="1800" dirty="0"/>
              <a:t>I plan on using a lighting kit for some shots, but I want most of my shots to consist of as much natural light as possible. For example, this image I balanced the exposure enough so that enough natural light could enter the sensor.  Also, if there’s a lamp or other object that emits light that is stuck to its environment, I will try to capture that as well. </a:t>
            </a:r>
          </a:p>
        </p:txBody>
      </p:sp>
    </p:spTree>
    <p:extLst>
      <p:ext uri="{BB962C8B-B14F-4D97-AF65-F5344CB8AC3E}">
        <p14:creationId xmlns:p14="http://schemas.microsoft.com/office/powerpoint/2010/main" val="4019846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Placeholder 5" descr="A dog looking out a window&#10;&#10;Description automatically generated with low confidence">
            <a:extLst>
              <a:ext uri="{FF2B5EF4-FFF2-40B4-BE49-F238E27FC236}">
                <a16:creationId xmlns:a16="http://schemas.microsoft.com/office/drawing/2014/main" id="{5530F1EF-6F55-41CD-B5A9-26322F3A973C}"/>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9552" r="18595"/>
          <a:stretch/>
        </p:blipFill>
        <p:spPr>
          <a:xfrm>
            <a:off x="4650909" y="10"/>
            <a:ext cx="7541090" cy="6857989"/>
          </a:xfrm>
          <a:prstGeom prst="rect">
            <a:avLst/>
          </a:prstGeom>
        </p:spPr>
      </p:pic>
      <p:sp>
        <p:nvSpPr>
          <p:cNvPr id="13" name="Rectangle 12">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8709B78-DE4E-466E-9372-FCCCD1085FBF}"/>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sz="2800" dirty="0">
                <a:solidFill>
                  <a:schemeClr val="bg1"/>
                </a:solidFill>
              </a:rPr>
              <a:t>Character</a:t>
            </a:r>
          </a:p>
        </p:txBody>
      </p:sp>
      <p:sp>
        <p:nvSpPr>
          <p:cNvPr id="4" name="Text Placeholder 3">
            <a:extLst>
              <a:ext uri="{FF2B5EF4-FFF2-40B4-BE49-F238E27FC236}">
                <a16:creationId xmlns:a16="http://schemas.microsoft.com/office/drawing/2014/main" id="{3D79DC48-D2DB-41F5-8E32-B7EDACBF2598}"/>
              </a:ext>
            </a:extLst>
          </p:cNvPr>
          <p:cNvSpPr>
            <a:spLocks noGrp="1"/>
          </p:cNvSpPr>
          <p:nvPr>
            <p:ph type="body" sz="half" idx="2"/>
          </p:nvPr>
        </p:nvSpPr>
        <p:spPr>
          <a:xfrm>
            <a:off x="643468" y="2638044"/>
            <a:ext cx="3363974" cy="3415622"/>
          </a:xfrm>
        </p:spPr>
        <p:txBody>
          <a:bodyPr vert="horz" lIns="91440" tIns="45720" rIns="91440" bIns="45720" rtlCol="0">
            <a:normAutofit fontScale="92500" lnSpcReduction="10000"/>
          </a:bodyPr>
          <a:lstStyle/>
          <a:p>
            <a:pPr algn="l">
              <a:lnSpc>
                <a:spcPct val="150000"/>
              </a:lnSpc>
            </a:pPr>
            <a:r>
              <a:rPr lang="en-US" sz="1800" dirty="0">
                <a:solidFill>
                  <a:schemeClr val="bg1"/>
                </a:solidFill>
              </a:rPr>
              <a:t>The character will probably be me because I couldn’t find any actors. The character is someone that goes through a lot of turmoil and stress. Someone who is bound financially, kept in the loop by his family’s dysfunction, and ultimately wants to escape from a decrepit collapsing city like Erie. </a:t>
            </a:r>
          </a:p>
        </p:txBody>
      </p:sp>
    </p:spTree>
    <p:extLst>
      <p:ext uri="{BB962C8B-B14F-4D97-AF65-F5344CB8AC3E}">
        <p14:creationId xmlns:p14="http://schemas.microsoft.com/office/powerpoint/2010/main" val="1049809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DC206-2287-436B-B1EE-FC066DF6D8A6}"/>
              </a:ext>
            </a:extLst>
          </p:cNvPr>
          <p:cNvSpPr>
            <a:spLocks noGrp="1"/>
          </p:cNvSpPr>
          <p:nvPr>
            <p:ph type="title"/>
          </p:nvPr>
        </p:nvSpPr>
        <p:spPr>
          <a:xfrm>
            <a:off x="835156" y="917467"/>
            <a:ext cx="4494998" cy="1134640"/>
          </a:xfrm>
        </p:spPr>
        <p:txBody>
          <a:bodyPr/>
          <a:lstStyle/>
          <a:p>
            <a:r>
              <a:rPr lang="en-US" dirty="0"/>
              <a:t>Colors and Tone</a:t>
            </a:r>
          </a:p>
        </p:txBody>
      </p:sp>
      <p:sp>
        <p:nvSpPr>
          <p:cNvPr id="4" name="Text Placeholder 3">
            <a:extLst>
              <a:ext uri="{FF2B5EF4-FFF2-40B4-BE49-F238E27FC236}">
                <a16:creationId xmlns:a16="http://schemas.microsoft.com/office/drawing/2014/main" id="{0AA3307C-3B00-45CB-90C1-9BEFC0AF3F9C}"/>
              </a:ext>
            </a:extLst>
          </p:cNvPr>
          <p:cNvSpPr>
            <a:spLocks noGrp="1"/>
          </p:cNvSpPr>
          <p:nvPr>
            <p:ph type="body" sz="half" idx="2"/>
          </p:nvPr>
        </p:nvSpPr>
        <p:spPr>
          <a:xfrm>
            <a:off x="1115568" y="2452898"/>
            <a:ext cx="3794760" cy="2194037"/>
          </a:xfrm>
        </p:spPr>
        <p:txBody>
          <a:bodyPr>
            <a:noAutofit/>
          </a:bodyPr>
          <a:lstStyle/>
          <a:p>
            <a:pPr>
              <a:lnSpc>
                <a:spcPct val="150000"/>
              </a:lnSpc>
            </a:pPr>
            <a:r>
              <a:rPr lang="en-US" sz="1800" dirty="0"/>
              <a:t>I’ll be using mostly heavier colors to convey something that is pressing or inflicting within my shadows and </a:t>
            </a:r>
            <a:r>
              <a:rPr lang="en-US" sz="1800" dirty="0" err="1"/>
              <a:t>midtones</a:t>
            </a:r>
            <a:r>
              <a:rPr lang="en-US" sz="1800" dirty="0"/>
              <a:t>. Towards my highlights, I will obviously be using lighter colors while also applying that same feeling.</a:t>
            </a:r>
          </a:p>
        </p:txBody>
      </p:sp>
      <p:sp>
        <p:nvSpPr>
          <p:cNvPr id="6" name="Rectangle: Rounded Corners 5">
            <a:extLst>
              <a:ext uri="{FF2B5EF4-FFF2-40B4-BE49-F238E27FC236}">
                <a16:creationId xmlns:a16="http://schemas.microsoft.com/office/drawing/2014/main" id="{9BA2680A-1804-4535-89C9-ACB9CE8A9069}"/>
              </a:ext>
            </a:extLst>
          </p:cNvPr>
          <p:cNvSpPr/>
          <p:nvPr/>
        </p:nvSpPr>
        <p:spPr>
          <a:xfrm>
            <a:off x="9622747" y="725747"/>
            <a:ext cx="1526959" cy="1518081"/>
          </a:xfrm>
          <a:prstGeom prst="roundRect">
            <a:avLst/>
          </a:prstGeom>
          <a:solidFill>
            <a:srgbClr val="A9C8ED"/>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AB3AC7B4-DE19-48C4-8840-2E4E8CBBA254}"/>
              </a:ext>
            </a:extLst>
          </p:cNvPr>
          <p:cNvSpPr/>
          <p:nvPr/>
        </p:nvSpPr>
        <p:spPr>
          <a:xfrm>
            <a:off x="7374847" y="2790877"/>
            <a:ext cx="1589103" cy="1518081"/>
          </a:xfrm>
          <a:prstGeom prst="roundRect">
            <a:avLst/>
          </a:prstGeom>
          <a:solidFill>
            <a:srgbClr val="0A9067"/>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EB8631AF-548D-47A7-8D03-781DEF6203F1}"/>
              </a:ext>
            </a:extLst>
          </p:cNvPr>
          <p:cNvSpPr/>
          <p:nvPr/>
        </p:nvSpPr>
        <p:spPr>
          <a:xfrm>
            <a:off x="9560603" y="4797641"/>
            <a:ext cx="1589103" cy="1464815"/>
          </a:xfrm>
          <a:prstGeom prst="roundRect">
            <a:avLst/>
          </a:prstGeom>
          <a:solidFill>
            <a:srgbClr val="26627A"/>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78142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870F1-509D-4197-92D1-5EF6173FFF72}"/>
              </a:ext>
            </a:extLst>
          </p:cNvPr>
          <p:cNvSpPr>
            <a:spLocks noGrp="1"/>
          </p:cNvSpPr>
          <p:nvPr>
            <p:ph type="title"/>
          </p:nvPr>
        </p:nvSpPr>
        <p:spPr>
          <a:xfrm>
            <a:off x="6438122" y="964692"/>
            <a:ext cx="4793758" cy="1188720"/>
          </a:xfrm>
        </p:spPr>
        <p:txBody>
          <a:bodyPr vert="horz" lIns="182880" tIns="182880" rIns="182880" bIns="182880" rtlCol="0" anchor="ctr">
            <a:normAutofit/>
          </a:bodyPr>
          <a:lstStyle/>
          <a:p>
            <a:r>
              <a:rPr lang="en-US" sz="2800"/>
              <a:t>Costume Design</a:t>
            </a:r>
          </a:p>
        </p:txBody>
      </p:sp>
      <p:sp>
        <p:nvSpPr>
          <p:cNvPr id="139" name="Rectangle 138">
            <a:extLst>
              <a:ext uri="{FF2B5EF4-FFF2-40B4-BE49-F238E27FC236}">
                <a16:creationId xmlns:a16="http://schemas.microsoft.com/office/drawing/2014/main" id="{09A89921-1164-45C1-A0BD-D886ED81D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151D10BB-9AE8-4E9F-9216-28410D42EC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313" y="321731"/>
            <a:ext cx="3208079" cy="367484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4" name="Picture 6" descr="ABF Freight Office Photos | Glassdoor">
            <a:extLst>
              <a:ext uri="{FF2B5EF4-FFF2-40B4-BE49-F238E27FC236}">
                <a16:creationId xmlns:a16="http://schemas.microsoft.com/office/drawing/2014/main" id="{B4B4A5B3-3F7E-409F-94A4-80218552A60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7172" y="1201435"/>
            <a:ext cx="2880360" cy="1915439"/>
          </a:xfrm>
          <a:prstGeom prst="rect">
            <a:avLst/>
          </a:prstGeom>
          <a:noFill/>
          <a:extLst>
            <a:ext uri="{909E8E84-426E-40DD-AFC4-6F175D3DCCD1}">
              <a14:hiddenFill xmlns:a14="http://schemas.microsoft.com/office/drawing/2010/main">
                <a:solidFill>
                  <a:srgbClr val="FFFFFF"/>
                </a:solidFill>
              </a14:hiddenFill>
            </a:ext>
          </a:extLst>
        </p:spPr>
      </p:pic>
      <p:sp>
        <p:nvSpPr>
          <p:cNvPr id="143" name="Rectangle 142">
            <a:extLst>
              <a:ext uri="{FF2B5EF4-FFF2-40B4-BE49-F238E27FC236}">
                <a16:creationId xmlns:a16="http://schemas.microsoft.com/office/drawing/2014/main" id="{EEA0A723-767F-431F-AD54-8BF0BBFDD2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64322" y="321731"/>
            <a:ext cx="2111317" cy="2065869"/>
          </a:xfrm>
          <a:prstGeom prst="rect">
            <a:avLst/>
          </a:prstGeom>
          <a:solidFill>
            <a:srgbClr val="FFFF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60D227EF-9CD8-446C-B588-658A93092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683" y="4157447"/>
            <a:ext cx="3206709" cy="2378820"/>
          </a:xfrm>
          <a:prstGeom prst="rect">
            <a:avLst/>
          </a:prstGeom>
          <a:solidFill>
            <a:schemeClr val="accent2">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A6CBDC65-9EA1-469B-A825-5AF7F31A2B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64322" y="2548467"/>
            <a:ext cx="2111317" cy="287261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Men&amp;#39;s Capsule Wardrobe: Clothes You Need in Your Closet">
            <a:extLst>
              <a:ext uri="{FF2B5EF4-FFF2-40B4-BE49-F238E27FC236}">
                <a16:creationId xmlns:a16="http://schemas.microsoft.com/office/drawing/2014/main" id="{8FCBE527-02A8-44A9-BD91-5B0F51B128A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828150" y="2869988"/>
            <a:ext cx="1783661" cy="2229576"/>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a:extLst>
              <a:ext uri="{FF2B5EF4-FFF2-40B4-BE49-F238E27FC236}">
                <a16:creationId xmlns:a16="http://schemas.microsoft.com/office/drawing/2014/main" id="{8A0104CF-AF2B-4D0A-B9FF-82D278110F38}"/>
              </a:ext>
            </a:extLst>
          </p:cNvPr>
          <p:cNvSpPr>
            <a:spLocks noGrp="1"/>
          </p:cNvSpPr>
          <p:nvPr>
            <p:ph type="body" sz="half" idx="2"/>
          </p:nvPr>
        </p:nvSpPr>
        <p:spPr>
          <a:xfrm>
            <a:off x="6438122" y="2475145"/>
            <a:ext cx="4793757" cy="3409259"/>
          </a:xfrm>
        </p:spPr>
        <p:txBody>
          <a:bodyPr vert="horz" lIns="91440" tIns="45720" rIns="91440" bIns="45720" rtlCol="0">
            <a:normAutofit/>
          </a:bodyPr>
          <a:lstStyle/>
          <a:p>
            <a:pPr indent="-228600" algn="l">
              <a:lnSpc>
                <a:spcPct val="150000"/>
              </a:lnSpc>
              <a:buFont typeface="Arial" panose="020B0604020202020204" pitchFamily="34" charset="0"/>
              <a:buChar char="•"/>
            </a:pPr>
            <a:r>
              <a:rPr lang="en-US" sz="1800" dirty="0">
                <a:solidFill>
                  <a:schemeClr val="tx1">
                    <a:lumMod val="85000"/>
                    <a:lumOff val="15000"/>
                  </a:schemeClr>
                </a:solidFill>
              </a:rPr>
              <a:t>Might be looking at using street clothes or dress casual clothes, something that any guy my age would wear. I will also probably use a freight shirt (I wear for work) to invoke a hard days work.</a:t>
            </a:r>
          </a:p>
        </p:txBody>
      </p:sp>
    </p:spTree>
    <p:extLst>
      <p:ext uri="{BB962C8B-B14F-4D97-AF65-F5344CB8AC3E}">
        <p14:creationId xmlns:p14="http://schemas.microsoft.com/office/powerpoint/2010/main" val="3745911023"/>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118</TotalTime>
  <Words>348</Words>
  <Application>Microsoft Office PowerPoint</Application>
  <PresentationFormat>Widescreen</PresentationFormat>
  <Paragraphs>23</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Gill Sans MT</vt:lpstr>
      <vt:lpstr>Parcel</vt:lpstr>
      <vt:lpstr>Mood Board</vt:lpstr>
      <vt:lpstr>Setting</vt:lpstr>
      <vt:lpstr>Camera Angles</vt:lpstr>
      <vt:lpstr>Lighting </vt:lpstr>
      <vt:lpstr>Character</vt:lpstr>
      <vt:lpstr>Colors and Tone</vt:lpstr>
      <vt:lpstr>Costume Design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Mood Board</dc:title>
  <dc:creator>Stachera, Noah</dc:creator>
  <cp:lastModifiedBy>Stachera, Noah</cp:lastModifiedBy>
  <cp:revision>1</cp:revision>
  <dcterms:created xsi:type="dcterms:W3CDTF">2021-10-19T16:00:25Z</dcterms:created>
  <dcterms:modified xsi:type="dcterms:W3CDTF">2021-10-19T17:58:59Z</dcterms:modified>
</cp:coreProperties>
</file>

<file path=docProps/thumbnail.jpeg>
</file>